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92" r:id="rId2"/>
  </p:sldMasterIdLst>
  <p:notesMasterIdLst>
    <p:notesMasterId r:id="rId15"/>
  </p:notesMasterIdLst>
  <p:sldIdLst>
    <p:sldId id="257" r:id="rId3"/>
    <p:sldId id="256" r:id="rId4"/>
    <p:sldId id="270" r:id="rId5"/>
    <p:sldId id="258" r:id="rId6"/>
    <p:sldId id="259" r:id="rId7"/>
    <p:sldId id="260" r:id="rId8"/>
    <p:sldId id="261" r:id="rId9"/>
    <p:sldId id="262" r:id="rId10"/>
    <p:sldId id="268" r:id="rId11"/>
    <p:sldId id="266" r:id="rId12"/>
    <p:sldId id="269" r:id="rId13"/>
    <p:sldId id="267" r:id="rId14"/>
  </p:sldIdLst>
  <p:sldSz cx="9144000" cy="5143500" type="screen16x9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ESSUPOSTOS%202019\full%202020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ESSUPOSTOS%202019\full%202020.od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ESSUPOSTOS%202019\full%202020.od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ESSUPOSTOS%202019\full%202020.od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ESSUPOSTOS%202019\full%202020.od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Ingressos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numRef>
              <c:f>Hoja1!$A$11:$J$11</c:f>
              <c:numCache>
                <c:formatCode>@</c:formatCode>
                <c:ptCount val="7"/>
                <c:pt idx="0">
                  <c:v>2011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Hoja1!$A$12:$J$12</c:f>
              <c:numCache>
                <c:formatCode>General</c:formatCode>
                <c:ptCount val="7"/>
                <c:pt idx="0">
                  <c:v>24.26</c:v>
                </c:pt>
                <c:pt idx="1">
                  <c:v>30.85</c:v>
                </c:pt>
                <c:pt idx="2">
                  <c:v>32</c:v>
                </c:pt>
                <c:pt idx="3">
                  <c:v>32.119999999999997</c:v>
                </c:pt>
                <c:pt idx="4">
                  <c:v>33.64</c:v>
                </c:pt>
                <c:pt idx="5">
                  <c:v>37.61</c:v>
                </c:pt>
                <c:pt idx="6">
                  <c:v>37.799999999999997</c:v>
                </c:pt>
              </c:numCache>
            </c:numRef>
          </c:val>
        </c:ser>
        <c:ser>
          <c:idx val="1"/>
          <c:order val="1"/>
          <c:tx>
            <c:v>Despesa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numRef>
              <c:f>Hoja1!$A$11:$J$11</c:f>
              <c:numCache>
                <c:formatCode>@</c:formatCode>
                <c:ptCount val="7"/>
                <c:pt idx="0">
                  <c:v>2011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Hoja1!$A$13:$J$13</c:f>
              <c:numCache>
                <c:formatCode>General</c:formatCode>
                <c:ptCount val="7"/>
                <c:pt idx="0">
                  <c:v>24.26</c:v>
                </c:pt>
                <c:pt idx="1">
                  <c:v>28.495000000000001</c:v>
                </c:pt>
                <c:pt idx="2">
                  <c:v>27</c:v>
                </c:pt>
                <c:pt idx="3">
                  <c:v>30.1</c:v>
                </c:pt>
                <c:pt idx="4">
                  <c:v>33</c:v>
                </c:pt>
                <c:pt idx="5">
                  <c:v>35.35</c:v>
                </c:pt>
                <c:pt idx="6">
                  <c:v>37.799999999999997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26172488"/>
        <c:axId val="326201120"/>
        <c:axId val="0"/>
      </c:bar3DChart>
      <c:catAx>
        <c:axId val="32617248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6201120"/>
        <c:crosses val="autoZero"/>
        <c:auto val="1"/>
        <c:lblAlgn val="ctr"/>
        <c:lblOffset val="100"/>
        <c:noMultiLvlLbl val="0"/>
      </c:catAx>
      <c:valAx>
        <c:axId val="326201120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Milions d'euros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6172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800" b="1" dirty="0" smtClean="0">
                <a:solidFill>
                  <a:schemeClr val="tx1"/>
                </a:solidFill>
              </a:rPr>
              <a:t>2,4 m€ per a </a:t>
            </a:r>
            <a:r>
              <a:rPr lang="es-ES" sz="1800" b="1" dirty="0" err="1" smtClean="0">
                <a:solidFill>
                  <a:schemeClr val="tx1"/>
                </a:solidFill>
              </a:rPr>
              <a:t>protecció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s-ES" sz="1800" b="1" dirty="0" smtClean="0">
                <a:solidFill>
                  <a:schemeClr val="tx1"/>
                </a:solidFill>
              </a:rPr>
              <a:t>i </a:t>
            </a:r>
            <a:r>
              <a:rPr lang="es-ES" sz="1800" b="1" dirty="0" err="1">
                <a:solidFill>
                  <a:schemeClr val="tx1"/>
                </a:solidFill>
              </a:rPr>
              <a:t>promoció</a:t>
            </a:r>
            <a:r>
              <a:rPr lang="es-ES" sz="1800" b="1" dirty="0">
                <a:solidFill>
                  <a:schemeClr val="tx1"/>
                </a:solidFill>
              </a:rPr>
              <a:t> </a:t>
            </a:r>
            <a:r>
              <a:rPr lang="es-ES" sz="1800" b="1" dirty="0" smtClean="0">
                <a:solidFill>
                  <a:schemeClr val="tx1"/>
                </a:solidFill>
              </a:rPr>
              <a:t>social</a:t>
            </a:r>
            <a:endParaRPr lang="es-ES" sz="1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238422995407408"/>
          <c:y val="3.2351679601360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38953990244412"/>
          <c:y val="0.33245636531576894"/>
          <c:w val="0.84213669361554366"/>
          <c:h val="0.64093101226629301"/>
        </c:manualLayout>
      </c:layout>
      <c:area3DChart>
        <c:grouping val="stacked"/>
        <c:varyColors val="0"/>
        <c:ser>
          <c:idx val="0"/>
          <c:order val="0"/>
          <c:spPr>
            <a:solidFill>
              <a:srgbClr val="7030A0">
                <a:alpha val="72000"/>
              </a:srgbClr>
            </a:solidFill>
            <a:ln w="9525"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 contourW="9525" prstMaterial="softEdge">
              <a:contourClr>
                <a:schemeClr val="accent1"/>
              </a:contourClr>
            </a:sp3d>
          </c:spPr>
          <c:cat>
            <c:numRef>
              <c:f>Hoja1!$A$16:$F$16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Hoja1!$A$17:$F$17</c:f>
              <c:numCache>
                <c:formatCode>General</c:formatCode>
                <c:ptCount val="6"/>
                <c:pt idx="0">
                  <c:v>1.2</c:v>
                </c:pt>
                <c:pt idx="1">
                  <c:v>1.6</c:v>
                </c:pt>
                <c:pt idx="2">
                  <c:v>1.5</c:v>
                </c:pt>
                <c:pt idx="3">
                  <c:v>1.9</c:v>
                </c:pt>
                <c:pt idx="4">
                  <c:v>2.2000000000000002</c:v>
                </c:pt>
                <c:pt idx="5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130"/>
        <c:axId val="327832768"/>
        <c:axId val="327787880"/>
        <c:axId val="0"/>
      </c:area3DChart>
      <c:catAx>
        <c:axId val="32783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>
                <a:lumMod val="5000"/>
                <a:lumOff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7787880"/>
        <c:crosses val="autoZero"/>
        <c:auto val="1"/>
        <c:lblAlgn val="ctr"/>
        <c:lblOffset val="100"/>
        <c:noMultiLvlLbl val="0"/>
      </c:catAx>
      <c:valAx>
        <c:axId val="327787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Milions d'euros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a-E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>
                <a:lumMod val="5000"/>
                <a:lumOff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78327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90"/>
      <c:rAngAx val="1"/>
    </c:view3D>
    <c:floor>
      <c:thickness val="0"/>
      <c:spPr>
        <a:solidFill>
          <a:srgbClr val="CCCCCC"/>
        </a:solidFill>
        <a:ln w="6345" cap="flat">
          <a:solidFill>
            <a:srgbClr val="B3B3B3"/>
          </a:solidFill>
          <a:prstDash val="solid"/>
          <a:round/>
        </a:ln>
      </c:spPr>
    </c:floor>
    <c:sideWall>
      <c:thickness val="0"/>
      <c:spPr>
        <a:noFill/>
        <a:ln w="9528">
          <a:solidFill>
            <a:srgbClr val="B3B3B3"/>
          </a:solidFill>
          <a:prstDash val="solid"/>
        </a:ln>
      </c:spPr>
    </c:sideWall>
    <c:backWall>
      <c:thickness val="0"/>
      <c:spPr>
        <a:noFill/>
        <a:ln w="9528">
          <a:solidFill>
            <a:srgbClr val="B3B3B3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"/>
          <c:y val="2.0623629244078269E-2"/>
          <c:w val="1"/>
          <c:h val="0.97491301663646113"/>
        </c:manualLayout>
      </c:layout>
      <c:pie3DChart>
        <c:varyColors val="1"/>
        <c:ser>
          <c:idx val="0"/>
          <c:order val="0"/>
          <c:explosion val="50"/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600" b="0" i="0" u="none" strike="noStrike" kern="1200" baseline="0">
                    <a:solidFill>
                      <a:srgbClr val="37CFFB"/>
                    </a:solidFill>
                    <a:effectLst>
                      <a:outerShdw dist="17962" dir="2700000">
                        <a:srgbClr val="000000"/>
                      </a:outerShdw>
                    </a:effectLst>
                    <a:latin typeface="Calibri"/>
                  </a:defRPr>
                </a:pPr>
                <a:endParaRPr lang="ca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Hoja1!$A$1:$F$1</c:f>
              <c:strCache>
                <c:ptCount val="6"/>
                <c:pt idx="0">
                  <c:v>Impostos directes</c:v>
                </c:pt>
                <c:pt idx="1">
                  <c:v>impostos indirectes</c:v>
                </c:pt>
                <c:pt idx="2">
                  <c:v>Taxes i preus públics</c:v>
                </c:pt>
                <c:pt idx="3">
                  <c:v>Transferències corrents</c:v>
                </c:pt>
                <c:pt idx="4">
                  <c:v>intressos patrimonials</c:v>
                </c:pt>
                <c:pt idx="5">
                  <c:v>Transferències de capital</c:v>
                </c:pt>
              </c:strCache>
            </c:strRef>
          </c:cat>
          <c:val>
            <c:numRef>
              <c:f>Hoja1!$A$2:$F$2</c:f>
              <c:numCache>
                <c:formatCode>General</c:formatCode>
                <c:ptCount val="6"/>
                <c:pt idx="0">
                  <c:v>14106241.76</c:v>
                </c:pt>
                <c:pt idx="1">
                  <c:v>1350000</c:v>
                </c:pt>
                <c:pt idx="2">
                  <c:v>9116648.1799999997</c:v>
                </c:pt>
                <c:pt idx="3">
                  <c:v>7630535.29</c:v>
                </c:pt>
                <c:pt idx="4">
                  <c:v>4505000</c:v>
                </c:pt>
                <c:pt idx="5">
                  <c:v>1126797.81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s-ES" sz="1000" b="0" i="0" u="none" strike="noStrike" kern="1200" baseline="0">
          <a:solidFill>
            <a:srgbClr val="000000"/>
          </a:solidFill>
          <a:latin typeface="Calibri"/>
        </a:defRPr>
      </a:pPr>
      <a:endParaRPr lang="ca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9"/>
      <c:rotY val="228"/>
      <c:rAngAx val="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/>
      <c:pie3DChart>
        <c:varyColors val="1"/>
        <c:ser>
          <c:idx val="0"/>
          <c:order val="0"/>
          <c:explosion val="17"/>
          <c:dPt>
            <c:idx val="0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4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5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6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7"/>
            <c:bubble3D val="0"/>
            <c:spPr>
              <a:ln w="25402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3"/>
              <c:spPr>
                <a:noFill/>
                <a:ln>
                  <a:noFill/>
                  <a:prstDash val="solid"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900" b="1" i="0" u="none" strike="noStrike" kern="1200" baseline="0">
                      <a:solidFill>
                        <a:srgbClr val="404040"/>
                      </a:solidFill>
                      <a:latin typeface="Calibri"/>
                    </a:defRPr>
                  </a:pPr>
                  <a:endParaRPr lang="ca-E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solidFill>
                <a:srgbClr val="FFFFFF"/>
              </a:solidFill>
              <a:ln w="9528">
                <a:solidFill>
                  <a:srgbClr val="BFBFBF"/>
                </a:solidFill>
                <a:prstDash val="solid"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1" i="0" u="none" strike="noStrike" kern="1200" baseline="0">
                    <a:solidFill>
                      <a:srgbClr val="595959"/>
                    </a:solidFill>
                    <a:latin typeface="Calibri"/>
                  </a:defRPr>
                </a:pPr>
                <a:endParaRPr lang="ca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</c:ext>
            </c:extLst>
          </c:dLbls>
          <c:cat>
            <c:strRef>
              <c:f>Hoja1!$A$4:$H$4</c:f>
              <c:strCache>
                <c:ptCount val="8"/>
                <c:pt idx="0">
                  <c:v>Personal</c:v>
                </c:pt>
                <c:pt idx="1">
                  <c:v>Despesa corrent</c:v>
                </c:pt>
                <c:pt idx="2">
                  <c:v>Despesa financera</c:v>
                </c:pt>
                <c:pt idx="3">
                  <c:v>Transferències corrents</c:v>
                </c:pt>
                <c:pt idx="4">
                  <c:v>Fons de contingència</c:v>
                </c:pt>
                <c:pt idx="5">
                  <c:v>Inversions</c:v>
                </c:pt>
                <c:pt idx="6">
                  <c:v>Transferències capital</c:v>
                </c:pt>
                <c:pt idx="7">
                  <c:v>Passius</c:v>
                </c:pt>
              </c:strCache>
            </c:strRef>
          </c:cat>
          <c:val>
            <c:numRef>
              <c:f>Hoja1!$A$5:$H$5</c:f>
              <c:numCache>
                <c:formatCode>General</c:formatCode>
                <c:ptCount val="8"/>
                <c:pt idx="0">
                  <c:v>9513489</c:v>
                </c:pt>
                <c:pt idx="1">
                  <c:v>18617429</c:v>
                </c:pt>
                <c:pt idx="2">
                  <c:v>13677</c:v>
                </c:pt>
                <c:pt idx="3">
                  <c:v>1695104</c:v>
                </c:pt>
                <c:pt idx="4">
                  <c:v>200000</c:v>
                </c:pt>
                <c:pt idx="5">
                  <c:v>7582361</c:v>
                </c:pt>
                <c:pt idx="6">
                  <c:v>86992</c:v>
                </c:pt>
                <c:pt idx="7">
                  <c:v>576169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>
          <a:noFill/>
        </a:ln>
      </c:spPr>
    </c:plotArea>
    <c:plotVisOnly val="1"/>
    <c:dispBlanksAs val="gap"/>
    <c:showDLblsOverMax val="0"/>
  </c:chart>
  <c:spPr>
    <a:gradFill flip="none" rotWithShape="1">
      <a:gsLst>
        <a:gs pos="0">
          <a:schemeClr val="accent5">
            <a:lumMod val="5000"/>
            <a:lumOff val="95000"/>
          </a:schemeClr>
        </a:gs>
        <a:gs pos="74000">
          <a:schemeClr val="accent5">
            <a:lumMod val="45000"/>
            <a:lumOff val="55000"/>
          </a:schemeClr>
        </a:gs>
        <a:gs pos="83000">
          <a:schemeClr val="accent5">
            <a:lumMod val="45000"/>
            <a:lumOff val="55000"/>
          </a:schemeClr>
        </a:gs>
        <a:gs pos="100000">
          <a:schemeClr val="accent5">
            <a:lumMod val="30000"/>
            <a:lumOff val="70000"/>
          </a:schemeClr>
        </a:gs>
      </a:gsLst>
      <a:lin ang="5400000" scaled="1"/>
      <a:tileRect/>
    </a:gradFill>
    <a:ln w="9528" cap="flat">
      <a:solidFill>
        <a:srgbClr val="D9D9D9"/>
      </a:solidFill>
      <a:prstDash val="solid"/>
      <a:round/>
    </a:ln>
    <a:effectLst>
      <a:outerShdw dist="50804" dir="5400000" algn="tl">
        <a:srgbClr val="000000">
          <a:alpha val="43137"/>
        </a:srgbClr>
      </a:outerShdw>
    </a:effectLst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s-ES" sz="900" b="0" i="0" u="none" strike="noStrike" kern="1200" baseline="0">
          <a:solidFill>
            <a:srgbClr val="000000"/>
          </a:solidFill>
          <a:latin typeface="Calibri"/>
        </a:defRPr>
      </a:pPr>
      <a:endParaRPr lang="ca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/>
              <a:t>Inversió (cap.</a:t>
            </a:r>
            <a:r>
              <a:rPr lang="ca-ES" baseline="0"/>
              <a:t> 6)</a:t>
            </a:r>
            <a:endParaRPr lang="ca-E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Hoja1!$B$8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val>
            <c:numRef>
              <c:f>Hoja1!$B$9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1"/>
          <c:tx>
            <c:strRef>
              <c:f>Hoja1!$E$8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val>
            <c:numRef>
              <c:f>Hoja1!$E$9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</c:ser>
        <c:ser>
          <c:idx val="5"/>
          <c:order val="2"/>
          <c:tx>
            <c:strRef>
              <c:f>Hoja1!$F$8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val>
            <c:numRef>
              <c:f>Hoja1!$F$9</c:f>
              <c:numCache>
                <c:formatCode>General</c:formatCode>
                <c:ptCount val="1"/>
                <c:pt idx="0">
                  <c:v>3.4</c:v>
                </c:pt>
              </c:numCache>
            </c:numRef>
          </c:val>
        </c:ser>
        <c:ser>
          <c:idx val="6"/>
          <c:order val="3"/>
          <c:tx>
            <c:strRef>
              <c:f>Hoja1!$G$8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accent1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60000"/>
                  <a:lumMod val="75000"/>
                </a:schemeClr>
              </a:contourClr>
            </a:sp3d>
          </c:spPr>
          <c:invertIfNegative val="0"/>
          <c:val>
            <c:numRef>
              <c:f>Hoja1!$G$9</c:f>
              <c:numCache>
                <c:formatCode>General</c:formatCode>
                <c:ptCount val="1"/>
                <c:pt idx="0">
                  <c:v>6.2</c:v>
                </c:pt>
              </c:numCache>
            </c:numRef>
          </c:val>
        </c:ser>
        <c:ser>
          <c:idx val="7"/>
          <c:order val="4"/>
          <c:tx>
            <c:strRef>
              <c:f>Hoja1!$H$8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accent2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60000"/>
                  <a:lumMod val="75000"/>
                </a:schemeClr>
              </a:contourClr>
            </a:sp3d>
          </c:spPr>
          <c:invertIfNegative val="0"/>
          <c:val>
            <c:numRef>
              <c:f>Hoja1!$H$9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8"/>
          <c:order val="5"/>
          <c:tx>
            <c:strRef>
              <c:f>Hoja1!$I$8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accent3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60000"/>
                  <a:lumMod val="75000"/>
                </a:schemeClr>
              </a:contourClr>
            </a:sp3d>
          </c:spPr>
          <c:invertIfNegative val="0"/>
          <c:val>
            <c:numRef>
              <c:f>Hoja1!$I$9</c:f>
              <c:numCache>
                <c:formatCode>General</c:formatCode>
                <c:ptCount val="1"/>
                <c:pt idx="0">
                  <c:v>7.2</c:v>
                </c:pt>
              </c:numCache>
            </c:numRef>
          </c:val>
        </c:ser>
        <c:ser>
          <c:idx val="9"/>
          <c:order val="6"/>
          <c:tx>
            <c:strRef>
              <c:f>Hoja1!$J$8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accent4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60000"/>
                  <a:lumMod val="75000"/>
                </a:schemeClr>
              </a:contourClr>
            </a:sp3d>
          </c:spPr>
          <c:invertIfNegative val="0"/>
          <c:val>
            <c:numRef>
              <c:f>Hoja1!$J$9</c:f>
              <c:numCache>
                <c:formatCode>General</c:formatCode>
                <c:ptCount val="1"/>
                <c:pt idx="0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28546272"/>
        <c:axId val="328547056"/>
        <c:axId val="0"/>
      </c:bar3DChart>
      <c:catAx>
        <c:axId val="32854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8547056"/>
        <c:crosses val="autoZero"/>
        <c:auto val="1"/>
        <c:lblAlgn val="ctr"/>
        <c:lblOffset val="100"/>
        <c:noMultiLvlLbl val="0"/>
      </c:catAx>
      <c:valAx>
        <c:axId val="32854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32854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1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5000"/>
            <a:lumOff val="95000"/>
          </a:schemeClr>
        </a:solidFill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35000"/>
        </a:schemeClr>
      </a:solidFill>
      <a:ln w="9525">
        <a:solidFill>
          <a:schemeClr val="phClr"/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35000"/>
        </a:schemeClr>
      </a:solidFill>
      <a:ln w="9525"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5000"/>
            <a:lumOff val="95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F05486-12E8-471D-9A64-F4F73942B88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7F63B5B8-6DF1-46C4-8C92-71364625E653}">
      <dgm:prSet custT="1"/>
      <dgm:spPr/>
      <dgm:t>
        <a:bodyPr/>
        <a:lstStyle/>
        <a:p>
          <a:pPr rtl="0"/>
          <a:r>
            <a:rPr lang="es-ES" sz="1600" dirty="0" err="1" smtClean="0"/>
            <a:t>Milloram</a:t>
          </a:r>
          <a:r>
            <a:rPr lang="es-ES" sz="1600" dirty="0" smtClean="0"/>
            <a:t> </a:t>
          </a:r>
          <a:r>
            <a:rPr lang="es-ES" sz="1600" dirty="0" err="1" smtClean="0"/>
            <a:t>Sant</a:t>
          </a:r>
          <a:r>
            <a:rPr lang="es-ES" sz="1600" dirty="0" smtClean="0"/>
            <a:t> Josep</a:t>
          </a:r>
          <a:endParaRPr lang="ca-ES" sz="1600" dirty="0"/>
        </a:p>
      </dgm:t>
    </dgm:pt>
    <dgm:pt modelId="{83440FA9-E6E6-4D6E-B76B-2D5DA025A431}" type="parTrans" cxnId="{4F058828-4480-4D93-99E0-2E522839B404}">
      <dgm:prSet/>
      <dgm:spPr/>
      <dgm:t>
        <a:bodyPr/>
        <a:lstStyle/>
        <a:p>
          <a:endParaRPr lang="ca-ES"/>
        </a:p>
      </dgm:t>
    </dgm:pt>
    <dgm:pt modelId="{B4B454E7-5830-498E-9630-42B157D12D62}" type="sibTrans" cxnId="{4F058828-4480-4D93-99E0-2E522839B404}">
      <dgm:prSet/>
      <dgm:spPr/>
      <dgm:t>
        <a:bodyPr/>
        <a:lstStyle/>
        <a:p>
          <a:endParaRPr lang="ca-ES"/>
        </a:p>
      </dgm:t>
    </dgm:pt>
    <dgm:pt modelId="{A5F44356-5D9A-4DB3-A07B-CA3033AAE8C3}">
      <dgm:prSet custT="1"/>
      <dgm:spPr/>
      <dgm:t>
        <a:bodyPr/>
        <a:lstStyle/>
        <a:p>
          <a:pPr rtl="0"/>
          <a:r>
            <a:rPr lang="es-ES" sz="1400" dirty="0" smtClean="0"/>
            <a:t>La inversión </a:t>
          </a:r>
          <a:r>
            <a:rPr lang="es-ES" sz="1400" dirty="0" err="1" smtClean="0"/>
            <a:t>és</a:t>
          </a:r>
          <a:r>
            <a:rPr lang="es-ES" sz="1400" dirty="0" smtClean="0"/>
            <a:t> un 32% </a:t>
          </a:r>
          <a:r>
            <a:rPr lang="es-ES" sz="1400" dirty="0" err="1" smtClean="0"/>
            <a:t>més</a:t>
          </a:r>
          <a:r>
            <a:rPr lang="es-ES" sz="1400" dirty="0" smtClean="0"/>
            <a:t> elevada que al 2015</a:t>
          </a:r>
        </a:p>
      </dgm:t>
    </dgm:pt>
    <dgm:pt modelId="{2C1E5748-224F-4E03-B436-4B3FD3EFEDEB}" type="parTrans" cxnId="{8AAD2632-055D-4A6D-8D1B-0B8103642354}">
      <dgm:prSet/>
      <dgm:spPr/>
      <dgm:t>
        <a:bodyPr/>
        <a:lstStyle/>
        <a:p>
          <a:endParaRPr lang="ca-ES"/>
        </a:p>
      </dgm:t>
    </dgm:pt>
    <dgm:pt modelId="{3C9092D0-E1A3-4977-B51A-D97AF5345B30}" type="sibTrans" cxnId="{8AAD2632-055D-4A6D-8D1B-0B8103642354}">
      <dgm:prSet/>
      <dgm:spPr/>
      <dgm:t>
        <a:bodyPr/>
        <a:lstStyle/>
        <a:p>
          <a:endParaRPr lang="ca-ES"/>
        </a:p>
      </dgm:t>
    </dgm:pt>
    <dgm:pt modelId="{C75E23D5-01D7-4685-A60B-311B6E115B75}">
      <dgm:prSet custT="1"/>
      <dgm:spPr/>
      <dgm:t>
        <a:bodyPr/>
        <a:lstStyle/>
        <a:p>
          <a:pPr rtl="0"/>
          <a:r>
            <a:rPr lang="es-ES" sz="1400" dirty="0" err="1" smtClean="0"/>
            <a:t>S’incrementa</a:t>
          </a:r>
          <a:r>
            <a:rPr lang="es-ES" sz="1400" dirty="0" smtClean="0"/>
            <a:t> un </a:t>
          </a:r>
          <a:r>
            <a:rPr lang="es-ES" sz="1400" dirty="0" smtClean="0"/>
            <a:t>7</a:t>
          </a:r>
          <a:r>
            <a:rPr lang="es-ES" sz="1400" dirty="0" smtClean="0"/>
            <a:t>% </a:t>
          </a:r>
          <a:r>
            <a:rPr lang="es-ES" sz="1400" dirty="0" err="1" smtClean="0"/>
            <a:t>fins</a:t>
          </a:r>
          <a:r>
            <a:rPr lang="es-ES" sz="1400" dirty="0" smtClean="0"/>
            <a:t> </a:t>
          </a:r>
          <a:r>
            <a:rPr lang="es-ES" sz="1400" dirty="0" err="1" smtClean="0"/>
            <a:t>els</a:t>
          </a:r>
          <a:r>
            <a:rPr lang="es-ES" sz="1400" dirty="0" smtClean="0"/>
            <a:t> </a:t>
          </a:r>
          <a:r>
            <a:rPr lang="es-ES" sz="1400" dirty="0" smtClean="0"/>
            <a:t>7,7 </a:t>
          </a:r>
          <a:r>
            <a:rPr lang="es-ES" sz="1400" dirty="0" smtClean="0"/>
            <a:t>m€, </a:t>
          </a:r>
          <a:r>
            <a:rPr lang="es-ES" sz="1400" dirty="0" err="1" smtClean="0"/>
            <a:t>marcant</a:t>
          </a:r>
          <a:r>
            <a:rPr lang="es-ES" sz="1400" dirty="0" smtClean="0"/>
            <a:t> un </a:t>
          </a:r>
          <a:r>
            <a:rPr lang="es-ES" sz="1400" dirty="0" err="1" smtClean="0"/>
            <a:t>rècord</a:t>
          </a:r>
          <a:endParaRPr lang="es-ES" sz="1400" dirty="0" smtClean="0"/>
        </a:p>
      </dgm:t>
    </dgm:pt>
    <dgm:pt modelId="{435C4F7E-74C1-4BC4-ADA1-8131EFC31B31}" type="parTrans" cxnId="{8E13F658-99A4-49E4-8E46-F5C60520C345}">
      <dgm:prSet/>
      <dgm:spPr/>
      <dgm:t>
        <a:bodyPr/>
        <a:lstStyle/>
        <a:p>
          <a:endParaRPr lang="es-ES"/>
        </a:p>
      </dgm:t>
    </dgm:pt>
    <dgm:pt modelId="{6447F3FE-8339-4148-9448-4413F293BE8E}" type="sibTrans" cxnId="{8E13F658-99A4-49E4-8E46-F5C60520C345}">
      <dgm:prSet/>
      <dgm:spPr/>
      <dgm:t>
        <a:bodyPr/>
        <a:lstStyle/>
        <a:p>
          <a:endParaRPr lang="es-ES"/>
        </a:p>
      </dgm:t>
    </dgm:pt>
    <dgm:pt modelId="{BDB12A44-17A1-4337-BF2B-DFD5BAD0EFDA}">
      <dgm:prSet custT="1"/>
      <dgm:spPr/>
      <dgm:t>
        <a:bodyPr/>
        <a:lstStyle/>
        <a:p>
          <a:pPr rtl="0"/>
          <a:r>
            <a:rPr lang="es-ES" sz="1400" dirty="0" smtClean="0"/>
            <a:t>Un de cada cinc euros es destina a </a:t>
          </a:r>
          <a:r>
            <a:rPr lang="es-ES" sz="1400" dirty="0" err="1" smtClean="0"/>
            <a:t>inversió</a:t>
          </a:r>
          <a:endParaRPr lang="ca-ES" sz="1400" dirty="0"/>
        </a:p>
      </dgm:t>
    </dgm:pt>
    <dgm:pt modelId="{93720CAC-0B23-4F4B-B9DC-AF4AF87230C5}" type="parTrans" cxnId="{4CD8ECE1-635B-40B9-A1C2-81D3E96B4805}">
      <dgm:prSet/>
      <dgm:spPr/>
      <dgm:t>
        <a:bodyPr/>
        <a:lstStyle/>
        <a:p>
          <a:endParaRPr lang="es-ES"/>
        </a:p>
      </dgm:t>
    </dgm:pt>
    <dgm:pt modelId="{7FC658DB-7B1D-4739-9C42-1B94F91489A8}" type="sibTrans" cxnId="{4CD8ECE1-635B-40B9-A1C2-81D3E96B4805}">
      <dgm:prSet/>
      <dgm:spPr/>
      <dgm:t>
        <a:bodyPr/>
        <a:lstStyle/>
        <a:p>
          <a:endParaRPr lang="es-ES"/>
        </a:p>
      </dgm:t>
    </dgm:pt>
    <dgm:pt modelId="{94A54E31-23CC-4FDA-8A16-9DBD2AF1C2C1}">
      <dgm:prSet custT="1"/>
      <dgm:spPr/>
      <dgm:t>
        <a:bodyPr/>
        <a:lstStyle/>
        <a:p>
          <a:pPr rtl="0"/>
          <a:r>
            <a:rPr lang="es-ES" sz="1400" dirty="0" smtClean="0"/>
            <a:t>Les </a:t>
          </a:r>
          <a:r>
            <a:rPr lang="es-ES" sz="1400" dirty="0" err="1" smtClean="0"/>
            <a:t>inversions</a:t>
          </a:r>
          <a:r>
            <a:rPr lang="es-ES" sz="1400" dirty="0" smtClean="0"/>
            <a:t> han </a:t>
          </a:r>
          <a:r>
            <a:rPr lang="es-ES" sz="1400" dirty="0" err="1" smtClean="0"/>
            <a:t>pujat</a:t>
          </a:r>
          <a:r>
            <a:rPr lang="es-ES" sz="1400" dirty="0" smtClean="0"/>
            <a:t>      un 113% des de </a:t>
          </a:r>
          <a:r>
            <a:rPr lang="es-ES" sz="1400" dirty="0" smtClean="0"/>
            <a:t>2012</a:t>
          </a:r>
          <a:endParaRPr lang="es-ES" sz="1400" dirty="0" smtClean="0"/>
        </a:p>
      </dgm:t>
    </dgm:pt>
    <dgm:pt modelId="{A0AD048B-F928-4DF5-A29F-FF1833649FE3}" type="parTrans" cxnId="{2EC023FA-0121-45E9-986E-94EA9E231F01}">
      <dgm:prSet/>
      <dgm:spPr/>
      <dgm:t>
        <a:bodyPr/>
        <a:lstStyle/>
        <a:p>
          <a:endParaRPr lang="es-ES"/>
        </a:p>
      </dgm:t>
    </dgm:pt>
    <dgm:pt modelId="{5D3853C0-06F9-47FE-8D75-3EE4CCF871F7}" type="sibTrans" cxnId="{2EC023FA-0121-45E9-986E-94EA9E231F01}">
      <dgm:prSet/>
      <dgm:spPr/>
      <dgm:t>
        <a:bodyPr/>
        <a:lstStyle/>
        <a:p>
          <a:endParaRPr lang="es-ES"/>
        </a:p>
      </dgm:t>
    </dgm:pt>
    <dgm:pt modelId="{77177A22-01C6-43C1-819D-9A2BCFAC7717}" type="pres">
      <dgm:prSet presAssocID="{30F05486-12E8-471D-9A64-F4F73942B88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0D54D9F0-A125-4FD0-BC91-EA4F3392334E}" type="pres">
      <dgm:prSet presAssocID="{30F05486-12E8-471D-9A64-F4F73942B880}" presName="pyramid" presStyleLbl="node1" presStyleIdx="0" presStyleCnt="1" custLinFactNeighborX="-1956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5A4B36D2-A29F-4B48-B8A0-1E79D208DC09}" type="pres">
      <dgm:prSet presAssocID="{30F05486-12E8-471D-9A64-F4F73942B880}" presName="theList" presStyleCnt="0"/>
      <dgm:spPr/>
    </dgm:pt>
    <dgm:pt modelId="{8DC8000D-3DE6-45AF-8415-A779AAF89142}" type="pres">
      <dgm:prSet presAssocID="{7F63B5B8-6DF1-46C4-8C92-71364625E653}" presName="aNode" presStyleLbl="fgAcc1" presStyleIdx="0" presStyleCnt="5" custScaleX="197281" custScaleY="1417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FB19A8-0BBF-4CC1-BD6D-BB6D479F2ABC}" type="pres">
      <dgm:prSet presAssocID="{7F63B5B8-6DF1-46C4-8C92-71364625E653}" presName="aSpace" presStyleCnt="0"/>
      <dgm:spPr/>
    </dgm:pt>
    <dgm:pt modelId="{4F20BB6A-081A-476F-A214-921F3EA32B44}" type="pres">
      <dgm:prSet presAssocID="{A5F44356-5D9A-4DB3-A07B-CA3033AAE8C3}" presName="aNode" presStyleLbl="fgAcc1" presStyleIdx="1" presStyleCnt="5" custScaleX="189773" custScaleY="21655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6D782FAD-F1DD-4CC4-A4CB-0C026F661DB7}" type="pres">
      <dgm:prSet presAssocID="{A5F44356-5D9A-4DB3-A07B-CA3033AAE8C3}" presName="aSpace" presStyleCnt="0"/>
      <dgm:spPr/>
    </dgm:pt>
    <dgm:pt modelId="{6238C331-F51D-4018-AF1D-246142EA23D5}" type="pres">
      <dgm:prSet presAssocID="{C75E23D5-01D7-4685-A60B-311B6E115B75}" presName="aNode" presStyleLbl="fgAcc1" presStyleIdx="2" presStyleCnt="5" custScaleX="189773" custScaleY="2165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B14DEE-1780-43EE-852E-040562DAA4FA}" type="pres">
      <dgm:prSet presAssocID="{C75E23D5-01D7-4685-A60B-311B6E115B75}" presName="aSpace" presStyleCnt="0"/>
      <dgm:spPr/>
    </dgm:pt>
    <dgm:pt modelId="{E6D9643F-D876-4F0C-9EE9-797F8F514EB9}" type="pres">
      <dgm:prSet presAssocID="{BDB12A44-17A1-4337-BF2B-DFD5BAD0EFDA}" presName="aNode" presStyleLbl="fgAcc1" presStyleIdx="3" presStyleCnt="5" custScaleX="189773" custScaleY="2165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7F550C-F576-483D-8132-A6096459775A}" type="pres">
      <dgm:prSet presAssocID="{BDB12A44-17A1-4337-BF2B-DFD5BAD0EFDA}" presName="aSpace" presStyleCnt="0"/>
      <dgm:spPr/>
    </dgm:pt>
    <dgm:pt modelId="{C5FCE49E-BF99-4AC3-AD6B-7CA54A2636EE}" type="pres">
      <dgm:prSet presAssocID="{94A54E31-23CC-4FDA-8A16-9DBD2AF1C2C1}" presName="aNode" presStyleLbl="fgAcc1" presStyleIdx="4" presStyleCnt="5" custScaleX="189773" custScaleY="2165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0504B7-0229-4B7A-88CF-27F1E723FF76}" type="pres">
      <dgm:prSet presAssocID="{94A54E31-23CC-4FDA-8A16-9DBD2AF1C2C1}" presName="aSpace" presStyleCnt="0"/>
      <dgm:spPr/>
    </dgm:pt>
  </dgm:ptLst>
  <dgm:cxnLst>
    <dgm:cxn modelId="{10F8EB7C-FA7D-4FEE-9E3D-EA7E614A7D94}" type="presOf" srcId="{BDB12A44-17A1-4337-BF2B-DFD5BAD0EFDA}" destId="{E6D9643F-D876-4F0C-9EE9-797F8F514EB9}" srcOrd="0" destOrd="0" presId="urn:microsoft.com/office/officeart/2005/8/layout/pyramid2"/>
    <dgm:cxn modelId="{584A27E7-F063-4E1F-8291-B4E6CB233428}" type="presOf" srcId="{A5F44356-5D9A-4DB3-A07B-CA3033AAE8C3}" destId="{4F20BB6A-081A-476F-A214-921F3EA32B44}" srcOrd="0" destOrd="0" presId="urn:microsoft.com/office/officeart/2005/8/layout/pyramid2"/>
    <dgm:cxn modelId="{4CD8ECE1-635B-40B9-A1C2-81D3E96B4805}" srcId="{30F05486-12E8-471D-9A64-F4F73942B880}" destId="{BDB12A44-17A1-4337-BF2B-DFD5BAD0EFDA}" srcOrd="3" destOrd="0" parTransId="{93720CAC-0B23-4F4B-B9DC-AF4AF87230C5}" sibTransId="{7FC658DB-7B1D-4739-9C42-1B94F91489A8}"/>
    <dgm:cxn modelId="{4F058828-4480-4D93-99E0-2E522839B404}" srcId="{30F05486-12E8-471D-9A64-F4F73942B880}" destId="{7F63B5B8-6DF1-46C4-8C92-71364625E653}" srcOrd="0" destOrd="0" parTransId="{83440FA9-E6E6-4D6E-B76B-2D5DA025A431}" sibTransId="{B4B454E7-5830-498E-9630-42B157D12D62}"/>
    <dgm:cxn modelId="{E204F43F-3133-40B1-B04F-E4F0157184A1}" type="presOf" srcId="{C75E23D5-01D7-4685-A60B-311B6E115B75}" destId="{6238C331-F51D-4018-AF1D-246142EA23D5}" srcOrd="0" destOrd="0" presId="urn:microsoft.com/office/officeart/2005/8/layout/pyramid2"/>
    <dgm:cxn modelId="{2EC023FA-0121-45E9-986E-94EA9E231F01}" srcId="{30F05486-12E8-471D-9A64-F4F73942B880}" destId="{94A54E31-23CC-4FDA-8A16-9DBD2AF1C2C1}" srcOrd="4" destOrd="0" parTransId="{A0AD048B-F928-4DF5-A29F-FF1833649FE3}" sibTransId="{5D3853C0-06F9-47FE-8D75-3EE4CCF871F7}"/>
    <dgm:cxn modelId="{B709BB42-085B-43EF-877C-B571018F19C8}" type="presOf" srcId="{7F63B5B8-6DF1-46C4-8C92-71364625E653}" destId="{8DC8000D-3DE6-45AF-8415-A779AAF89142}" srcOrd="0" destOrd="0" presId="urn:microsoft.com/office/officeart/2005/8/layout/pyramid2"/>
    <dgm:cxn modelId="{82332756-C017-433E-A3AC-A9F8C2AB103D}" type="presOf" srcId="{30F05486-12E8-471D-9A64-F4F73942B880}" destId="{77177A22-01C6-43C1-819D-9A2BCFAC7717}" srcOrd="0" destOrd="0" presId="urn:microsoft.com/office/officeart/2005/8/layout/pyramid2"/>
    <dgm:cxn modelId="{8AAD2632-055D-4A6D-8D1B-0B8103642354}" srcId="{30F05486-12E8-471D-9A64-F4F73942B880}" destId="{A5F44356-5D9A-4DB3-A07B-CA3033AAE8C3}" srcOrd="1" destOrd="0" parTransId="{2C1E5748-224F-4E03-B436-4B3FD3EFEDEB}" sibTransId="{3C9092D0-E1A3-4977-B51A-D97AF5345B30}"/>
    <dgm:cxn modelId="{884F842A-C75E-4397-A784-A89920A2BE7C}" type="presOf" srcId="{94A54E31-23CC-4FDA-8A16-9DBD2AF1C2C1}" destId="{C5FCE49E-BF99-4AC3-AD6B-7CA54A2636EE}" srcOrd="0" destOrd="0" presId="urn:microsoft.com/office/officeart/2005/8/layout/pyramid2"/>
    <dgm:cxn modelId="{8E13F658-99A4-49E4-8E46-F5C60520C345}" srcId="{30F05486-12E8-471D-9A64-F4F73942B880}" destId="{C75E23D5-01D7-4685-A60B-311B6E115B75}" srcOrd="2" destOrd="0" parTransId="{435C4F7E-74C1-4BC4-ADA1-8131EFC31B31}" sibTransId="{6447F3FE-8339-4148-9448-4413F293BE8E}"/>
    <dgm:cxn modelId="{5EF4DC83-990F-43A7-BCC1-DCBCA1984F20}" type="presParOf" srcId="{77177A22-01C6-43C1-819D-9A2BCFAC7717}" destId="{0D54D9F0-A125-4FD0-BC91-EA4F3392334E}" srcOrd="0" destOrd="0" presId="urn:microsoft.com/office/officeart/2005/8/layout/pyramid2"/>
    <dgm:cxn modelId="{9145839F-8F6D-4404-9162-F4F2E14E4344}" type="presParOf" srcId="{77177A22-01C6-43C1-819D-9A2BCFAC7717}" destId="{5A4B36D2-A29F-4B48-B8A0-1E79D208DC09}" srcOrd="1" destOrd="0" presId="urn:microsoft.com/office/officeart/2005/8/layout/pyramid2"/>
    <dgm:cxn modelId="{06DFC461-A14D-4CF0-909A-D088EAFB745F}" type="presParOf" srcId="{5A4B36D2-A29F-4B48-B8A0-1E79D208DC09}" destId="{8DC8000D-3DE6-45AF-8415-A779AAF89142}" srcOrd="0" destOrd="0" presId="urn:microsoft.com/office/officeart/2005/8/layout/pyramid2"/>
    <dgm:cxn modelId="{2E593507-A358-40EE-968F-269FF1DD39B6}" type="presParOf" srcId="{5A4B36D2-A29F-4B48-B8A0-1E79D208DC09}" destId="{5EFB19A8-0BBF-4CC1-BD6D-BB6D479F2ABC}" srcOrd="1" destOrd="0" presId="urn:microsoft.com/office/officeart/2005/8/layout/pyramid2"/>
    <dgm:cxn modelId="{0628A679-A306-4F88-B6E6-EC67AD290FCF}" type="presParOf" srcId="{5A4B36D2-A29F-4B48-B8A0-1E79D208DC09}" destId="{4F20BB6A-081A-476F-A214-921F3EA32B44}" srcOrd="2" destOrd="0" presId="urn:microsoft.com/office/officeart/2005/8/layout/pyramid2"/>
    <dgm:cxn modelId="{8830C0E1-6DF7-4664-A5FA-CB24A87241B0}" type="presParOf" srcId="{5A4B36D2-A29F-4B48-B8A0-1E79D208DC09}" destId="{6D782FAD-F1DD-4CC4-A4CB-0C026F661DB7}" srcOrd="3" destOrd="0" presId="urn:microsoft.com/office/officeart/2005/8/layout/pyramid2"/>
    <dgm:cxn modelId="{0B8B3BE8-BDB6-4338-90B0-2F08AF25528D}" type="presParOf" srcId="{5A4B36D2-A29F-4B48-B8A0-1E79D208DC09}" destId="{6238C331-F51D-4018-AF1D-246142EA23D5}" srcOrd="4" destOrd="0" presId="urn:microsoft.com/office/officeart/2005/8/layout/pyramid2"/>
    <dgm:cxn modelId="{92A71066-133B-4CDB-89C6-7FF40DED9A75}" type="presParOf" srcId="{5A4B36D2-A29F-4B48-B8A0-1E79D208DC09}" destId="{6AB14DEE-1780-43EE-852E-040562DAA4FA}" srcOrd="5" destOrd="0" presId="urn:microsoft.com/office/officeart/2005/8/layout/pyramid2"/>
    <dgm:cxn modelId="{C5B9B16A-8FC0-4AB9-B239-66D1BA9210A6}" type="presParOf" srcId="{5A4B36D2-A29F-4B48-B8A0-1E79D208DC09}" destId="{E6D9643F-D876-4F0C-9EE9-797F8F514EB9}" srcOrd="6" destOrd="0" presId="urn:microsoft.com/office/officeart/2005/8/layout/pyramid2"/>
    <dgm:cxn modelId="{04863004-5F3F-4E69-ABBB-F9C83D7FECD3}" type="presParOf" srcId="{5A4B36D2-A29F-4B48-B8A0-1E79D208DC09}" destId="{D37F550C-F576-483D-8132-A6096459775A}" srcOrd="7" destOrd="0" presId="urn:microsoft.com/office/officeart/2005/8/layout/pyramid2"/>
    <dgm:cxn modelId="{66635F54-3E03-433D-92CE-84E95E25E0F4}" type="presParOf" srcId="{5A4B36D2-A29F-4B48-B8A0-1E79D208DC09}" destId="{C5FCE49E-BF99-4AC3-AD6B-7CA54A2636EE}" srcOrd="8" destOrd="0" presId="urn:microsoft.com/office/officeart/2005/8/layout/pyramid2"/>
    <dgm:cxn modelId="{1855445C-C220-4041-ABF9-D5E013AA8CDD}" type="presParOf" srcId="{5A4B36D2-A29F-4B48-B8A0-1E79D208DC09}" destId="{580504B7-0229-4B7A-88CF-27F1E723FF76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4D9F0-A125-4FD0-BC91-EA4F3392334E}">
      <dsp:nvSpPr>
        <dsp:cNvPr id="0" name=""/>
        <dsp:cNvSpPr/>
      </dsp:nvSpPr>
      <dsp:spPr>
        <a:xfrm>
          <a:off x="0" y="0"/>
          <a:ext cx="2047172" cy="2982960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8000D-3DE6-45AF-8415-A779AAF89142}">
      <dsp:nvSpPr>
        <dsp:cNvPr id="0" name=""/>
        <dsp:cNvSpPr/>
      </dsp:nvSpPr>
      <dsp:spPr>
        <a:xfrm>
          <a:off x="531218" y="298670"/>
          <a:ext cx="2625143" cy="3159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Milloram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Sant</a:t>
          </a:r>
          <a:r>
            <a:rPr lang="es-ES" sz="1600" kern="1200" dirty="0" smtClean="0"/>
            <a:t> Josep</a:t>
          </a:r>
          <a:endParaRPr lang="ca-ES" sz="1600" kern="1200" dirty="0"/>
        </a:p>
      </dsp:txBody>
      <dsp:txXfrm>
        <a:off x="546642" y="314094"/>
        <a:ext cx="2594295" cy="285110"/>
      </dsp:txXfrm>
    </dsp:sp>
    <dsp:sp modelId="{4F20BB6A-081A-476F-A214-921F3EA32B44}">
      <dsp:nvSpPr>
        <dsp:cNvPr id="0" name=""/>
        <dsp:cNvSpPr/>
      </dsp:nvSpPr>
      <dsp:spPr>
        <a:xfrm>
          <a:off x="581172" y="642484"/>
          <a:ext cx="2525237" cy="4825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La inversión </a:t>
          </a:r>
          <a:r>
            <a:rPr lang="es-ES" sz="1400" kern="1200" dirty="0" err="1" smtClean="0"/>
            <a:t>és</a:t>
          </a:r>
          <a:r>
            <a:rPr lang="es-ES" sz="1400" kern="1200" dirty="0" smtClean="0"/>
            <a:t> un 32% </a:t>
          </a:r>
          <a:r>
            <a:rPr lang="es-ES" sz="1400" kern="1200" dirty="0" err="1" smtClean="0"/>
            <a:t>més</a:t>
          </a:r>
          <a:r>
            <a:rPr lang="es-ES" sz="1400" kern="1200" dirty="0" smtClean="0"/>
            <a:t> elevada que al 2015</a:t>
          </a:r>
        </a:p>
      </dsp:txBody>
      <dsp:txXfrm>
        <a:off x="604730" y="666042"/>
        <a:ext cx="2478121" cy="435479"/>
      </dsp:txXfrm>
    </dsp:sp>
    <dsp:sp modelId="{6238C331-F51D-4018-AF1D-246142EA23D5}">
      <dsp:nvSpPr>
        <dsp:cNvPr id="0" name=""/>
        <dsp:cNvSpPr/>
      </dsp:nvSpPr>
      <dsp:spPr>
        <a:xfrm>
          <a:off x="581172" y="1152935"/>
          <a:ext cx="2525237" cy="4825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S’incrementa</a:t>
          </a:r>
          <a:r>
            <a:rPr lang="es-ES" sz="1400" kern="1200" dirty="0" smtClean="0"/>
            <a:t> un </a:t>
          </a:r>
          <a:r>
            <a:rPr lang="es-ES" sz="1400" kern="1200" dirty="0" smtClean="0"/>
            <a:t>7</a:t>
          </a:r>
          <a:r>
            <a:rPr lang="es-ES" sz="1400" kern="1200" dirty="0" smtClean="0"/>
            <a:t>% </a:t>
          </a:r>
          <a:r>
            <a:rPr lang="es-ES" sz="1400" kern="1200" dirty="0" err="1" smtClean="0"/>
            <a:t>fins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els</a:t>
          </a:r>
          <a:r>
            <a:rPr lang="es-ES" sz="1400" kern="1200" dirty="0" smtClean="0"/>
            <a:t> </a:t>
          </a:r>
          <a:r>
            <a:rPr lang="es-ES" sz="1400" kern="1200" dirty="0" smtClean="0"/>
            <a:t>7,7 </a:t>
          </a:r>
          <a:r>
            <a:rPr lang="es-ES" sz="1400" kern="1200" dirty="0" smtClean="0"/>
            <a:t>m€, </a:t>
          </a:r>
          <a:r>
            <a:rPr lang="es-ES" sz="1400" kern="1200" dirty="0" err="1" smtClean="0"/>
            <a:t>marcant</a:t>
          </a:r>
          <a:r>
            <a:rPr lang="es-ES" sz="1400" kern="1200" dirty="0" smtClean="0"/>
            <a:t> un </a:t>
          </a:r>
          <a:r>
            <a:rPr lang="es-ES" sz="1400" kern="1200" dirty="0" err="1" smtClean="0"/>
            <a:t>rècord</a:t>
          </a:r>
          <a:endParaRPr lang="es-ES" sz="1400" kern="1200" dirty="0" smtClean="0"/>
        </a:p>
      </dsp:txBody>
      <dsp:txXfrm>
        <a:off x="604730" y="1176493"/>
        <a:ext cx="2478121" cy="435479"/>
      </dsp:txXfrm>
    </dsp:sp>
    <dsp:sp modelId="{E6D9643F-D876-4F0C-9EE9-797F8F514EB9}">
      <dsp:nvSpPr>
        <dsp:cNvPr id="0" name=""/>
        <dsp:cNvSpPr/>
      </dsp:nvSpPr>
      <dsp:spPr>
        <a:xfrm>
          <a:off x="581172" y="1663387"/>
          <a:ext cx="2525237" cy="4825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Un de cada cinc euros es destina a </a:t>
          </a:r>
          <a:r>
            <a:rPr lang="es-ES" sz="1400" kern="1200" dirty="0" err="1" smtClean="0"/>
            <a:t>inversió</a:t>
          </a:r>
          <a:endParaRPr lang="ca-ES" sz="1400" kern="1200" dirty="0"/>
        </a:p>
      </dsp:txBody>
      <dsp:txXfrm>
        <a:off x="604730" y="1686945"/>
        <a:ext cx="2478121" cy="435479"/>
      </dsp:txXfrm>
    </dsp:sp>
    <dsp:sp modelId="{C5FCE49E-BF99-4AC3-AD6B-7CA54A2636EE}">
      <dsp:nvSpPr>
        <dsp:cNvPr id="0" name=""/>
        <dsp:cNvSpPr/>
      </dsp:nvSpPr>
      <dsp:spPr>
        <a:xfrm>
          <a:off x="581172" y="2173838"/>
          <a:ext cx="2525237" cy="4825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Les </a:t>
          </a:r>
          <a:r>
            <a:rPr lang="es-ES" sz="1400" kern="1200" dirty="0" err="1" smtClean="0"/>
            <a:t>inversions</a:t>
          </a:r>
          <a:r>
            <a:rPr lang="es-ES" sz="1400" kern="1200" dirty="0" smtClean="0"/>
            <a:t> han </a:t>
          </a:r>
          <a:r>
            <a:rPr lang="es-ES" sz="1400" kern="1200" dirty="0" err="1" smtClean="0"/>
            <a:t>pujat</a:t>
          </a:r>
          <a:r>
            <a:rPr lang="es-ES" sz="1400" kern="1200" dirty="0" smtClean="0"/>
            <a:t>      un 113% des de </a:t>
          </a:r>
          <a:r>
            <a:rPr lang="es-ES" sz="1400" kern="1200" dirty="0" smtClean="0"/>
            <a:t>2012</a:t>
          </a:r>
          <a:endParaRPr lang="es-ES" sz="1400" kern="1200" dirty="0" smtClean="0"/>
        </a:p>
      </dsp:txBody>
      <dsp:txXfrm>
        <a:off x="604730" y="2197396"/>
        <a:ext cx="2478121" cy="435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FAFEB-700A-42B6-BBFB-76FAAF604B33}" type="datetimeFigureOut">
              <a:rPr lang="ca-ES" smtClean="0"/>
              <a:t>15/11/2019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E3F3D-2049-46AD-91C0-3BE5F49B617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0496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E3F3D-2049-46AD-91C0-3BE5F49B6179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7023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E3F3D-2049-46AD-91C0-3BE5F49B6179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618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498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8339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9519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711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5779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0210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33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8652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9689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7041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879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83208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878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214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79584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24662B6-F845-449E-B5F8-F43C1F21DB81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4982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a-E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903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311760" y="744480"/>
            <a:ext cx="8520120" cy="951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a-ES" sz="14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400" b="0" strike="noStrike" spc="-1">
                <a:solidFill>
                  <a:srgbClr val="000000"/>
                </a:solidFill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14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4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14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C16A70CB-6F6D-4FB4-BD10-5D8C41201355}" type="slidenum">
              <a:rPr lang="ca-ES" sz="1000" b="0" strike="noStrike" spc="-1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  <p:pic>
        <p:nvPicPr>
          <p:cNvPr id="42" name="Google Shape;20;p4"/>
          <p:cNvPicPr/>
          <p:nvPr/>
        </p:nvPicPr>
        <p:blipFill>
          <a:blip r:embed="rId14"/>
          <a:srcRect l="3298" t="60818" r="42697" b="7536"/>
          <a:stretch/>
        </p:blipFill>
        <p:spPr>
          <a:xfrm>
            <a:off x="3262680" y="4267440"/>
            <a:ext cx="2530800" cy="78912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C16A70CB-6F6D-4FB4-BD10-5D8C41201355}" type="slidenum">
              <a:rPr lang="ca-ES" sz="1000" b="0" strike="noStrike" spc="-1" smtClean="0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ca-ES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896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ca-ES" sz="4800" b="0" strike="noStrike" spc="-86">
                <a:solidFill>
                  <a:srgbClr val="000000"/>
                </a:solidFill>
                <a:latin typeface="Arial"/>
                <a:ea typeface="Arial"/>
              </a:rPr>
              <a:t>Pressupostos Ajuntament de Sant Josep 2020</a:t>
            </a:r>
            <a:endParaRPr lang="ca-ES" sz="4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Google Shape;56;p13"/>
          <p:cNvPicPr/>
          <p:nvPr/>
        </p:nvPicPr>
        <p:blipFill>
          <a:blip r:embed="rId2"/>
          <a:srcRect l="68989" t="50613" r="6858" b="2818"/>
          <a:stretch/>
        </p:blipFill>
        <p:spPr>
          <a:xfrm>
            <a:off x="3666600" y="2916000"/>
            <a:ext cx="1426320" cy="146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1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95280" y="79200"/>
            <a:ext cx="7043210" cy="4523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14480">
              <a:lnSpc>
                <a:spcPct val="115000"/>
              </a:lnSpc>
            </a:pPr>
            <a:endParaRPr lang="es-ES" sz="1400" spc="-1" dirty="0" smtClean="0">
              <a:solidFill>
                <a:srgbClr val="000000"/>
              </a:solidFill>
            </a:endParaRPr>
          </a:p>
          <a:p>
            <a:pPr marL="114480">
              <a:lnSpc>
                <a:spcPct val="115000"/>
              </a:lnSpc>
            </a:pPr>
            <a:endParaRPr lang="ca-ES" sz="14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b="1" spc="-1" dirty="0" smtClean="0">
                <a:solidFill>
                  <a:srgbClr val="000000"/>
                </a:solidFill>
                <a:ea typeface="Arial"/>
              </a:rPr>
              <a:t>Educació</a:t>
            </a:r>
            <a:endParaRPr lang="ca-ES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spc="-1" dirty="0">
                <a:solidFill>
                  <a:srgbClr val="000000"/>
                </a:solidFill>
                <a:ea typeface="Arial"/>
              </a:rPr>
              <a:t>Finalització CEIP Ses Planes. 1.457.712,35 euros.</a:t>
            </a:r>
            <a:endParaRPr lang="ca-ES" sz="1700" spc="-1" dirty="0">
              <a:solidFill>
                <a:srgbClr val="000000"/>
              </a:solidFill>
            </a:endParaRPr>
          </a:p>
          <a:p>
            <a:pPr marL="596880">
              <a:lnSpc>
                <a:spcPct val="115000"/>
              </a:lnSpc>
            </a:pPr>
            <a:endParaRPr lang="ca-ES" sz="14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b="1" spc="-1" dirty="0" smtClean="0">
                <a:solidFill>
                  <a:srgbClr val="000000"/>
                </a:solidFill>
                <a:ea typeface="Arial"/>
              </a:rPr>
              <a:t>Aigua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 </a:t>
            </a:r>
            <a:endParaRPr lang="ca-ES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spc="-1" dirty="0">
                <a:solidFill>
                  <a:srgbClr val="000000"/>
                </a:solidFill>
                <a:ea typeface="Arial"/>
              </a:rPr>
              <a:t>Renovació xarxa d’aigües sa Caleta: 959.336 euros</a:t>
            </a:r>
            <a:endParaRPr lang="ca-ES" sz="17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spc="-1" dirty="0">
                <a:solidFill>
                  <a:srgbClr val="000000"/>
                </a:solidFill>
                <a:ea typeface="Arial"/>
              </a:rPr>
              <a:t>Millora xarxa d’abastiment Cales de Ponent: 397.805 euros</a:t>
            </a:r>
            <a:endParaRPr lang="ca-ES" sz="17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spc="-1" dirty="0">
                <a:solidFill>
                  <a:srgbClr val="000000"/>
                </a:solidFill>
                <a:ea typeface="Arial"/>
              </a:rPr>
              <a:t>Millores xarxa d’abastiment, sanejament i </a:t>
            </a:r>
            <a:r>
              <a:rPr lang="ca-ES" sz="1700" spc="-1" dirty="0" err="1">
                <a:solidFill>
                  <a:srgbClr val="000000"/>
                </a:solidFill>
                <a:ea typeface="Arial"/>
              </a:rPr>
              <a:t>EBARs</a:t>
            </a:r>
            <a:r>
              <a:rPr lang="ca-ES" sz="1700" spc="-1" dirty="0">
                <a:solidFill>
                  <a:srgbClr val="000000"/>
                </a:solidFill>
                <a:ea typeface="Arial"/>
              </a:rPr>
              <a:t>: 400.000 euros.</a:t>
            </a:r>
            <a:endParaRPr lang="ca-ES" sz="1700" spc="-1" dirty="0">
              <a:solidFill>
                <a:srgbClr val="000000"/>
              </a:solidFill>
            </a:endParaRPr>
          </a:p>
          <a:p>
            <a:pPr marL="114480">
              <a:lnSpc>
                <a:spcPct val="115000"/>
              </a:lnSpc>
            </a:pPr>
            <a:endParaRPr lang="ca-E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1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Obres de reforma de carrers i urbanitzacions</a:t>
            </a:r>
            <a:endParaRPr lang="ca-E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Reforç paviment Cala de Bou: 550.000 euros</a:t>
            </a: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17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Reforç ferm carrers de Sant Jordi: 500.000</a:t>
            </a: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  <a:p>
            <a:pPr marL="114480">
              <a:lnSpc>
                <a:spcPct val="115000"/>
              </a:lnSpc>
            </a:pP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  <a:p>
            <a:pPr marL="114480">
              <a:lnSpc>
                <a:spcPct val="115000"/>
              </a:lnSpc>
            </a:pP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  <a:p>
            <a:pPr marL="114480">
              <a:lnSpc>
                <a:spcPct val="115000"/>
              </a:lnSpc>
            </a:pP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lang="ca-ES" sz="17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844" y="410966"/>
            <a:ext cx="2635322" cy="17568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1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/>
          </p:nvPr>
        </p:nvSpPr>
        <p:spPr>
          <a:xfrm>
            <a:off x="457200" y="609599"/>
            <a:ext cx="8229240" cy="3754583"/>
          </a:xfrm>
        </p:spPr>
        <p:txBody>
          <a:bodyPr>
            <a:normAutofit fontScale="47500" lnSpcReduction="20000"/>
          </a:bodyPr>
          <a:lstStyle/>
          <a:p>
            <a:pPr marL="114480">
              <a:lnSpc>
                <a:spcPct val="115000"/>
              </a:lnSpc>
            </a:pPr>
            <a:endParaRPr lang="ca-ES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4500" b="1" spc="-1" dirty="0" smtClean="0">
                <a:solidFill>
                  <a:srgbClr val="000000"/>
                </a:solidFill>
                <a:ea typeface="Arial"/>
              </a:rPr>
              <a:t>Instal·lacions municipals</a:t>
            </a:r>
            <a:r>
              <a:rPr lang="ca-ES" sz="4500" spc="-1" dirty="0" smtClean="0">
                <a:solidFill>
                  <a:srgbClr val="000000"/>
                </a:solidFill>
                <a:ea typeface="Arial"/>
              </a:rPr>
              <a:t> </a:t>
            </a:r>
            <a:endParaRPr lang="ca-ES" sz="45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4300" spc="-1" dirty="0">
                <a:solidFill>
                  <a:srgbClr val="000000"/>
                </a:solidFill>
                <a:ea typeface="Arial"/>
              </a:rPr>
              <a:t>Ampliació consultori mèdic Cala de Bou: 326.885 euros.</a:t>
            </a:r>
            <a:endParaRPr lang="ca-ES" sz="43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4300" spc="-1" dirty="0">
                <a:solidFill>
                  <a:srgbClr val="000000"/>
                </a:solidFill>
                <a:ea typeface="Arial"/>
              </a:rPr>
              <a:t>Parc infantil Can Burgos: 300.000 euros</a:t>
            </a:r>
            <a:endParaRPr lang="ca-ES" sz="43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4300" spc="-1" dirty="0">
                <a:solidFill>
                  <a:srgbClr val="000000"/>
                </a:solidFill>
                <a:ea typeface="Arial"/>
              </a:rPr>
              <a:t>Finalització complex </a:t>
            </a:r>
            <a:r>
              <a:rPr lang="ca-ES" sz="4300" spc="-1" dirty="0" err="1">
                <a:solidFill>
                  <a:srgbClr val="000000"/>
                </a:solidFill>
                <a:ea typeface="Arial"/>
              </a:rPr>
              <a:t>socio</a:t>
            </a:r>
            <a:r>
              <a:rPr lang="ca-ES" sz="4300" spc="-1" dirty="0">
                <a:solidFill>
                  <a:srgbClr val="000000"/>
                </a:solidFill>
                <a:ea typeface="Arial"/>
              </a:rPr>
              <a:t>-cultural Caló de </a:t>
            </a:r>
            <a:r>
              <a:rPr lang="ca-ES" sz="4300" spc="-1" dirty="0" err="1">
                <a:solidFill>
                  <a:srgbClr val="000000"/>
                </a:solidFill>
                <a:ea typeface="Arial"/>
              </a:rPr>
              <a:t>s’Oli</a:t>
            </a:r>
            <a:r>
              <a:rPr lang="ca-ES" sz="4300" spc="-1" dirty="0">
                <a:solidFill>
                  <a:srgbClr val="000000"/>
                </a:solidFill>
                <a:ea typeface="Arial"/>
              </a:rPr>
              <a:t>: 302.124,95</a:t>
            </a:r>
            <a:endParaRPr lang="ca-ES" sz="4300" spc="-1" dirty="0">
              <a:solidFill>
                <a:srgbClr val="000000"/>
              </a:solidFill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a-ES" sz="4500" spc="-1" dirty="0">
                <a:solidFill>
                  <a:srgbClr val="000000"/>
                </a:solidFill>
                <a:ea typeface="Arial"/>
              </a:rPr>
              <a:t> </a:t>
            </a:r>
            <a:endParaRPr lang="ca-ES" sz="45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4500" b="1" spc="-1" dirty="0">
                <a:solidFill>
                  <a:srgbClr val="000000"/>
                </a:solidFill>
                <a:ea typeface="Arial"/>
              </a:rPr>
              <a:t>Instal·lacions culturals i esportives:</a:t>
            </a:r>
            <a:r>
              <a:rPr lang="ca-ES" sz="4500" spc="-1" dirty="0">
                <a:solidFill>
                  <a:srgbClr val="000000"/>
                </a:solidFill>
                <a:ea typeface="Arial"/>
              </a:rPr>
              <a:t>  </a:t>
            </a:r>
            <a:endParaRPr lang="ca-ES" sz="4500" spc="-1" dirty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4300" spc="-1" dirty="0" smtClean="0">
                <a:solidFill>
                  <a:srgbClr val="000000"/>
                </a:solidFill>
                <a:ea typeface="Arial"/>
              </a:rPr>
              <a:t>Reforç estructura Can Blau: 150.000 euros.</a:t>
            </a:r>
            <a:endParaRPr lang="ca-ES" sz="4300" spc="-1" dirty="0" smtClean="0">
              <a:solidFill>
                <a:srgbClr val="000000"/>
              </a:solidFill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ca-ES" sz="4300" spc="-1" dirty="0" smtClean="0">
                <a:solidFill>
                  <a:srgbClr val="000000"/>
                </a:solidFill>
                <a:ea typeface="Arial"/>
              </a:rPr>
              <a:t>Finalització Espai Jove: 126.000 euros</a:t>
            </a: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4300" spc="-1" dirty="0" err="1" smtClean="0">
                <a:solidFill>
                  <a:srgbClr val="000000"/>
                </a:solidFill>
              </a:rPr>
              <a:t>Rehabilitació</a:t>
            </a:r>
            <a:r>
              <a:rPr lang="es-ES" sz="4300" spc="-1" dirty="0" smtClean="0">
                <a:solidFill>
                  <a:srgbClr val="000000"/>
                </a:solidFill>
              </a:rPr>
              <a:t> Torre Can </a:t>
            </a:r>
            <a:r>
              <a:rPr lang="es-ES" sz="4300" spc="-1" dirty="0" err="1" smtClean="0">
                <a:solidFill>
                  <a:srgbClr val="000000"/>
                </a:solidFill>
              </a:rPr>
              <a:t>Curt</a:t>
            </a:r>
            <a:r>
              <a:rPr lang="es-ES" sz="4300" spc="-1" dirty="0" smtClean="0">
                <a:solidFill>
                  <a:srgbClr val="000000"/>
                </a:solidFill>
              </a:rPr>
              <a:t>: 150.000 euros</a:t>
            </a:r>
            <a:endParaRPr lang="ca-ES" sz="4300" spc="-1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</a:pPr>
            <a:endParaRPr lang="ca-ES" spc="-1" dirty="0">
              <a:solidFill>
                <a:srgbClr val="000000"/>
              </a:solidFill>
            </a:endParaRPr>
          </a:p>
          <a:p>
            <a:pPr marL="114480">
              <a:lnSpc>
                <a:spcPct val="115000"/>
              </a:lnSpc>
            </a:pPr>
            <a:endParaRPr lang="ca-ES" spc="-1" dirty="0">
              <a:solidFill>
                <a:srgbClr val="000000"/>
              </a:solidFill>
            </a:endParaRPr>
          </a:p>
          <a:p>
            <a:endParaRPr lang="ca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0"/>
          <a:stretch/>
        </p:blipFill>
        <p:spPr>
          <a:xfrm>
            <a:off x="5930757" y="2126576"/>
            <a:ext cx="3131049" cy="223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7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19880" y="581400"/>
            <a:ext cx="8520120" cy="205236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lstStyle/>
          <a:p>
            <a:pPr algn="ctr">
              <a:lnSpc>
                <a:spcPct val="100000"/>
              </a:lnSpc>
            </a:pPr>
            <a:r>
              <a:rPr lang="ca-ES" sz="3000" b="0" strike="noStrike" spc="-1">
                <a:solidFill>
                  <a:srgbClr val="000000"/>
                </a:solidFill>
                <a:latin typeface="Arial"/>
                <a:ea typeface="Arial"/>
              </a:rPr>
              <a:t>Pressupostos Ajuntament de Sant Josep 2020</a:t>
            </a:r>
            <a:r>
              <a:t/>
            </a:r>
            <a:br/>
            <a:r>
              <a:t/>
            </a:r>
            <a:br/>
            <a:r>
              <a:rPr lang="ca-ES" sz="4000" b="0" strike="noStrike" spc="-1">
                <a:solidFill>
                  <a:srgbClr val="000000"/>
                </a:solidFill>
                <a:latin typeface="Arial"/>
                <a:ea typeface="Arial"/>
              </a:rPr>
              <a:t>Gràcies!</a:t>
            </a:r>
            <a:endParaRPr lang="ca-ES" sz="4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7" name="Google Shape;138;p26"/>
          <p:cNvPicPr/>
          <p:nvPr/>
        </p:nvPicPr>
        <p:blipFill>
          <a:blip r:embed="rId2"/>
          <a:srcRect l="68989" t="50613" r="6858" b="2818"/>
          <a:stretch/>
        </p:blipFill>
        <p:spPr>
          <a:xfrm>
            <a:off x="3666600" y="2916000"/>
            <a:ext cx="1426320" cy="146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311760" y="1403498"/>
            <a:ext cx="3122556" cy="3164542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just">
              <a:lnSpc>
                <a:spcPct val="115000"/>
              </a:lnSpc>
            </a:pPr>
            <a:endParaRPr lang="ca-E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Els ingressos </a:t>
            </a:r>
            <a:r>
              <a:rPr lang="ca-ES" sz="2000" b="0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pujen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fins als 37.835.223€ (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un 0,6% més que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enguany)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i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s’igualen a la despesa, un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7%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més que el 2019. </a:t>
            </a: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a-ES" sz="2800" b="0" strike="noStrike" spc="-1">
                <a:solidFill>
                  <a:srgbClr val="000000"/>
                </a:solidFill>
                <a:latin typeface="Arial"/>
                <a:ea typeface="Arial"/>
              </a:rPr>
              <a:t>ELS PRESSUPOSTOS MÉS ELEVATS</a:t>
            </a:r>
            <a:endParaRPr lang="ca-ES" sz="2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564253"/>
              </p:ext>
            </p:extLst>
          </p:nvPr>
        </p:nvGraphicFramePr>
        <p:xfrm>
          <a:off x="3801437" y="1403498"/>
          <a:ext cx="4885003" cy="2772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/>
          </p:nvPr>
        </p:nvSpPr>
        <p:spPr>
          <a:xfrm>
            <a:off x="457200" y="1286540"/>
            <a:ext cx="3689497" cy="2899900"/>
          </a:xfrm>
        </p:spPr>
        <p:txBody>
          <a:bodyPr>
            <a:normAutofit/>
          </a:bodyPr>
          <a:lstStyle/>
          <a:p>
            <a:r>
              <a:rPr lang="ca-ES" sz="1700" b="1" spc="-1" dirty="0" smtClean="0">
                <a:solidFill>
                  <a:srgbClr val="000000"/>
                </a:solidFill>
                <a:ea typeface="Arial"/>
              </a:rPr>
              <a:t>L’augment </a:t>
            </a:r>
            <a:r>
              <a:rPr lang="ca-ES" sz="1700" spc="-1" dirty="0" smtClean="0">
                <a:solidFill>
                  <a:srgbClr val="000000"/>
                </a:solidFill>
                <a:ea typeface="Arial"/>
              </a:rPr>
              <a:t>de la despesa prevista posa les bases per </a:t>
            </a:r>
            <a:r>
              <a:rPr lang="ca-ES" sz="1700" spc="-1" dirty="0">
                <a:solidFill>
                  <a:srgbClr val="000000"/>
                </a:solidFill>
                <a:ea typeface="Arial"/>
              </a:rPr>
              <a:t>als projectes de mandat amb l’objectiu d’invertir en millors serveis per a les persones</a:t>
            </a:r>
            <a:r>
              <a:rPr lang="ca-ES" sz="1700" spc="-1" dirty="0" smtClean="0">
                <a:solidFill>
                  <a:srgbClr val="000000"/>
                </a:solidFill>
                <a:ea typeface="Arial"/>
              </a:rPr>
              <a:t>.</a:t>
            </a:r>
          </a:p>
          <a:p>
            <a:r>
              <a:rPr lang="ca-ES" sz="1700" b="1" spc="-1" dirty="0" smtClean="0">
                <a:solidFill>
                  <a:srgbClr val="000000"/>
                </a:solidFill>
              </a:rPr>
              <a:t>Aquest</a:t>
            </a:r>
            <a:r>
              <a:rPr lang="ca-ES" sz="1700" spc="-1" dirty="0" smtClean="0">
                <a:solidFill>
                  <a:srgbClr val="000000"/>
                </a:solidFill>
              </a:rPr>
              <a:t> compromís es tradueix també en els pressupostos més socials de Sant Josep. </a:t>
            </a:r>
          </a:p>
          <a:p>
            <a:r>
              <a:rPr lang="ca-ES" sz="1700" b="1" spc="-1" dirty="0" smtClean="0">
                <a:solidFill>
                  <a:srgbClr val="000000"/>
                </a:solidFill>
              </a:rPr>
              <a:t>L’àrea</a:t>
            </a:r>
            <a:r>
              <a:rPr lang="ca-ES" sz="1700" spc="-1" dirty="0" smtClean="0">
                <a:solidFill>
                  <a:srgbClr val="000000"/>
                </a:solidFill>
              </a:rPr>
              <a:t> de protecció social incrementa el seu pressupost un 10%, i ja representa el 6,41% de la despesa total</a:t>
            </a:r>
          </a:p>
          <a:p>
            <a:endParaRPr lang="es-ES" dirty="0"/>
          </a:p>
        </p:txBody>
      </p:sp>
      <p:sp>
        <p:nvSpPr>
          <p:cNvPr id="5" name="TextShape 1"/>
          <p:cNvSpPr txBox="1"/>
          <p:nvPr/>
        </p:nvSpPr>
        <p:spPr>
          <a:xfrm>
            <a:off x="224280" y="184680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a-ES" sz="2800" spc="-1" dirty="0" smtClean="0">
                <a:solidFill>
                  <a:srgbClr val="000000"/>
                </a:solidFill>
                <a:latin typeface="Arial"/>
              </a:rPr>
              <a:t>UN PRESSUPOST SOCIAL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975004"/>
              </p:ext>
            </p:extLst>
          </p:nvPr>
        </p:nvGraphicFramePr>
        <p:xfrm>
          <a:off x="4151135" y="1286540"/>
          <a:ext cx="4593265" cy="277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661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224280" y="184680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a-ES" sz="2800" strike="noStrike" spc="-1" dirty="0">
                <a:solidFill>
                  <a:srgbClr val="000000"/>
                </a:solidFill>
                <a:latin typeface="Arial"/>
                <a:ea typeface="Arial"/>
              </a:rPr>
              <a:t>INGRESSOS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15000"/>
              </a:lnSpc>
            </a:pPr>
            <a:endParaRPr lang="ca-E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5" name="Table 3"/>
          <p:cNvGraphicFramePr/>
          <p:nvPr/>
        </p:nvGraphicFramePr>
        <p:xfrm>
          <a:off x="311760" y="1224000"/>
          <a:ext cx="3684600" cy="2910600"/>
        </p:xfrm>
        <a:graphic>
          <a:graphicData uri="http://schemas.openxmlformats.org/drawingml/2006/table">
            <a:tbl>
              <a:tblPr/>
              <a:tblGrid>
                <a:gridCol w="2330280"/>
                <a:gridCol w="1354320"/>
              </a:tblGrid>
              <a:tr h="336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IMPOSTOS DIRECTES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14.106.241,76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IMPOSTOS INDIRECTES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1.350.000,00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TAXES, PREUS PÚBLICS I ALTRES 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9.116.648,18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TRANSFERÈNCIES CORRENTS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7.630.535,29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INGRESSOS PATRIMONIALS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4.505.000,00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9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TRANSFERÈNCIES DE CAPITAL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1.126.797,81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42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4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TOTAL</a:t>
                      </a:r>
                      <a:endParaRPr lang="ca-ES" sz="14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4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37.835.223,04</a:t>
                      </a:r>
                      <a:endParaRPr lang="ca-ES" sz="14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6" name="Imagen 85"/>
          <p:cNvPicPr/>
          <p:nvPr/>
        </p:nvPicPr>
        <p:blipFill>
          <a:blip r:embed="rId2"/>
          <a:stretch/>
        </p:blipFill>
        <p:spPr>
          <a:xfrm>
            <a:off x="6802572" y="3456720"/>
            <a:ext cx="1586880" cy="1111680"/>
          </a:xfrm>
          <a:prstGeom prst="rect">
            <a:avLst/>
          </a:prstGeom>
          <a:ln>
            <a:noFill/>
          </a:ln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085382"/>
              </p:ext>
            </p:extLst>
          </p:nvPr>
        </p:nvGraphicFramePr>
        <p:xfrm>
          <a:off x="4550734" y="952622"/>
          <a:ext cx="3838717" cy="2386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2"/>
          <p:cNvSpPr txBox="1"/>
          <p:nvPr/>
        </p:nvSpPr>
        <p:spPr>
          <a:xfrm>
            <a:off x="311760" y="801360"/>
            <a:ext cx="8520120" cy="3767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  <a:ea typeface="Arial"/>
              </a:rPr>
              <a:t>IBI, Impost d’Activitat, Impost de Vehicles i l’Increment del valor dels terrenys de Naturalesa urbana: 14.106.241,76 d’euros.</a:t>
            </a:r>
            <a:r>
              <a:rPr lang="ca-ES" sz="2000" b="1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ca-ES" sz="2000" b="0" strike="noStrike" spc="-1">
                <a:solidFill>
                  <a:srgbClr val="000000"/>
                </a:solidFill>
                <a:latin typeface="Arial"/>
                <a:ea typeface="Arial"/>
              </a:rPr>
              <a:t>Un 37,3% del total. </a:t>
            </a:r>
            <a:r>
              <a:rPr lang="ca-ES" sz="2000" b="1" strike="noStrike" spc="-1">
                <a:solidFill>
                  <a:srgbClr val="000000"/>
                </a:solidFill>
                <a:latin typeface="Arial"/>
                <a:ea typeface="Arial"/>
              </a:rPr>
              <a:t>Per 2020 no s’ha previst cap pujada d’impostos.</a:t>
            </a: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  <a:ea typeface="Arial"/>
              </a:rPr>
              <a:t>Impostos indirectes: s’incrementen a 1.350.000. euros </a:t>
            </a: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  <a:p>
            <a:pPr marL="114480">
              <a:lnSpc>
                <a:spcPct val="115000"/>
              </a:lnSpc>
            </a:pP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0" strike="noStrike" spc="-1">
                <a:solidFill>
                  <a:srgbClr val="000000"/>
                </a:solidFill>
                <a:latin typeface="Arial"/>
                <a:ea typeface="Arial"/>
              </a:rPr>
              <a:t>Taxes, preus públics i altres: 9.116.648 euros. Aquesta partida experimenta un increment del 6% gràcies a les noves llicències de taxi adjudicades el 2019.</a:t>
            </a: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lang="ca-E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Shape 1"/>
          <p:cNvSpPr txBox="1"/>
          <p:nvPr/>
        </p:nvSpPr>
        <p:spPr>
          <a:xfrm>
            <a:off x="311760" y="228960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a-ES" sz="2800" strike="noStrike" spc="-1" dirty="0">
                <a:solidFill>
                  <a:srgbClr val="000000"/>
                </a:solidFill>
                <a:latin typeface="Arial"/>
                <a:ea typeface="Arial"/>
              </a:rPr>
              <a:t>INGRESSOS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2"/>
          <p:cNvSpPr txBox="1"/>
          <p:nvPr/>
        </p:nvSpPr>
        <p:spPr>
          <a:xfrm>
            <a:off x="305181" y="888085"/>
            <a:ext cx="8520120" cy="3713659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Transferències corrents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: 7.630.535,29 euros. Inclou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Tributs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estatals i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les aportacions dels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convenis pel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Projecte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de la Badia de </a:t>
            </a:r>
            <a:r>
              <a:rPr lang="ca-ES" sz="20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Portmany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Ingressos patrimonials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: 4.505.000 euros, amb un lleuger decreixement respecte 2018.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Reflecteix els ingressos per les autoritzacions d’elements a les platges i el conveni de ses Salines. </a:t>
            </a: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114480" algn="just">
              <a:lnSpc>
                <a:spcPct val="115000"/>
              </a:lnSpc>
            </a:pP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sz="2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Transferències de capital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: 1.126.797,81 euros.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Inclou els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pagaments per les obres del  nou  CEIP Ses Planes </a:t>
            </a:r>
            <a:r>
              <a:rPr lang="ca-ES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 aportacions del </a:t>
            </a:r>
            <a:r>
              <a:rPr lang="ca-ES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Consell.</a:t>
            </a: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Shape 1"/>
          <p:cNvSpPr txBox="1"/>
          <p:nvPr/>
        </p:nvSpPr>
        <p:spPr>
          <a:xfrm>
            <a:off x="507152" y="197837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ca-ES" sz="2800" strike="noStrike" spc="-1" dirty="0">
                <a:solidFill>
                  <a:srgbClr val="000000"/>
                </a:solidFill>
                <a:latin typeface="Arial"/>
                <a:ea typeface="Arial"/>
              </a:rPr>
              <a:t>INGRESSOS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2"/>
          <p:cNvSpPr txBox="1"/>
          <p:nvPr/>
        </p:nvSpPr>
        <p:spPr>
          <a:xfrm>
            <a:off x="2268150" y="1043640"/>
            <a:ext cx="8520120" cy="3416040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  <p:txBody>
          <a:bodyPr tIns="91440" bIns="91440"/>
          <a:lstStyle/>
          <a:p>
            <a:pPr>
              <a:lnSpc>
                <a:spcPct val="115000"/>
              </a:lnSpc>
            </a:pPr>
            <a:endParaRPr lang="ca-ES" sz="1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lang="ca-ES" sz="14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4" name="Table 3"/>
          <p:cNvGraphicFramePr/>
          <p:nvPr/>
        </p:nvGraphicFramePr>
        <p:xfrm>
          <a:off x="200880" y="1043640"/>
          <a:ext cx="3728160" cy="2688324"/>
        </p:xfrm>
        <a:graphic>
          <a:graphicData uri="http://schemas.openxmlformats.org/drawingml/2006/table">
            <a:tbl>
              <a:tblPr/>
              <a:tblGrid>
                <a:gridCol w="2389680"/>
                <a:gridCol w="1338480"/>
              </a:tblGrid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DESPESES DE PERSONAL</a:t>
                      </a:r>
                      <a:endParaRPr lang="ca-ES" sz="1000" b="0" strike="noStrike" spc="-1" dirty="0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9.513.489,25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76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DESPESA CORRENT I SERVEIS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18.617.429,13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DESPESES FINANCERES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13.677,00</a:t>
                      </a:r>
                      <a:endParaRPr lang="ca-ES" sz="1000" b="0" strike="noStrike" spc="-1" dirty="0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76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TRANSFERÈNCIES CORRENTS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1.695.104,07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FONS DE CONTINGÈNCIA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200.000,00</a:t>
                      </a:r>
                      <a:endParaRPr lang="ca-ES" sz="1000" b="0" strike="noStrike" spc="-1" dirty="0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INVERSIONS REALS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7.699.353,93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PASSIUS FINANCERS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576.169,66</a:t>
                      </a:r>
                      <a:endParaRPr lang="ca-ES" sz="10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  <a:tr h="31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a-ES" sz="14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TOTAL</a:t>
                      </a:r>
                      <a:endParaRPr lang="ca-ES" sz="14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a-ES" sz="14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37.835.223,04</a:t>
                      </a:r>
                      <a:endParaRPr lang="ca-ES" sz="14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CCCCCC"/>
                      </a:solidFill>
                    </a:lnL>
                    <a:lnR w="9360">
                      <a:solidFill>
                        <a:srgbClr val="CCCCCC"/>
                      </a:solidFill>
                    </a:lnR>
                    <a:lnT w="9360">
                      <a:solidFill>
                        <a:srgbClr val="CCCCCC"/>
                      </a:solidFill>
                    </a:lnT>
                    <a:lnB w="9360">
                      <a:solidFill>
                        <a:srgbClr val="CCCCCC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Shape 1"/>
          <p:cNvSpPr txBox="1"/>
          <p:nvPr/>
        </p:nvSpPr>
        <p:spPr>
          <a:xfrm>
            <a:off x="224280" y="184680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s-ES" sz="2800" spc="-1" dirty="0" smtClean="0">
                <a:solidFill>
                  <a:srgbClr val="000000"/>
                </a:solidFill>
                <a:latin typeface="Arial"/>
              </a:rPr>
              <a:t>DESPESA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35619"/>
              </p:ext>
            </p:extLst>
          </p:nvPr>
        </p:nvGraphicFramePr>
        <p:xfrm>
          <a:off x="4046470" y="879500"/>
          <a:ext cx="5038172" cy="313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2"/>
          <p:cNvSpPr txBox="1"/>
          <p:nvPr/>
        </p:nvSpPr>
        <p:spPr>
          <a:xfrm>
            <a:off x="83160" y="993340"/>
            <a:ext cx="8520120" cy="3962059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b="1" spc="-1" dirty="0" smtClean="0">
                <a:solidFill>
                  <a:srgbClr val="000000"/>
                </a:solidFill>
                <a:ea typeface="Arial"/>
              </a:rPr>
              <a:t>Personal: 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9.513.489 </a:t>
            </a:r>
            <a:r>
              <a:rPr lang="ca-ES" spc="-1" dirty="0">
                <a:solidFill>
                  <a:srgbClr val="000000"/>
                </a:solidFill>
                <a:ea typeface="Arial"/>
              </a:rPr>
              <a:t>euros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,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que </a:t>
            </a:r>
            <a:r>
              <a:rPr lang="es-ES" spc="-1" dirty="0">
                <a:solidFill>
                  <a:srgbClr val="000000"/>
                </a:solidFill>
                <a:ea typeface="Arial"/>
              </a:rPr>
              <a:t>representa un 25,1% del 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total i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creix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el </a:t>
            </a:r>
            <a:r>
              <a:rPr lang="es-ES" spc="-1" dirty="0">
                <a:solidFill>
                  <a:srgbClr val="000000"/>
                </a:solidFill>
                <a:ea typeface="Arial"/>
              </a:rPr>
              <a:t>5% respecte 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2019. (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estabilització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planter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Policia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Local,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nous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programes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temporals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, nova </a:t>
            </a:r>
            <a:r>
              <a:rPr lang="es-ES" spc="-1" dirty="0" err="1" smtClean="0">
                <a:solidFill>
                  <a:srgbClr val="000000"/>
                </a:solidFill>
                <a:ea typeface="Arial"/>
              </a:rPr>
              <a:t>plaça</a:t>
            </a:r>
            <a:r>
              <a:rPr lang="es-ES" spc="-1" dirty="0" smtClean="0">
                <a:solidFill>
                  <a:srgbClr val="000000"/>
                </a:solidFill>
                <a:ea typeface="Arial"/>
              </a:rPr>
              <a:t> de responsable de RRHH)</a:t>
            </a:r>
            <a:endParaRPr lang="ca-ES" sz="2000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ca-ES" sz="20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b="1" spc="-1" dirty="0" smtClean="0">
                <a:solidFill>
                  <a:srgbClr val="000000"/>
                </a:solidFill>
                <a:ea typeface="Arial"/>
              </a:rPr>
              <a:t>Compra </a:t>
            </a:r>
            <a:r>
              <a:rPr lang="ca-ES" b="1" spc="-1" dirty="0">
                <a:solidFill>
                  <a:srgbClr val="000000"/>
                </a:solidFill>
                <a:ea typeface="Arial"/>
              </a:rPr>
              <a:t>de béns i serveis: </a:t>
            </a:r>
            <a:r>
              <a:rPr lang="ca-ES" spc="-1" dirty="0">
                <a:solidFill>
                  <a:srgbClr val="000000"/>
                </a:solidFill>
                <a:ea typeface="Arial"/>
              </a:rPr>
              <a:t>18.167.429,13 euros, amb un 10% d’increment. Inclou la nova gestió de la neteja 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viària; </a:t>
            </a:r>
            <a:r>
              <a:rPr lang="ca-ES" spc="-1" dirty="0">
                <a:solidFill>
                  <a:srgbClr val="000000"/>
                </a:solidFill>
                <a:ea typeface="Arial"/>
              </a:rPr>
              <a:t>la implantació de la recollida fracció 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orgànica; nou enllumenat públic, redacció PGOU, salvament a les platges...</a:t>
            </a: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endParaRPr lang="ca-ES" spc="-1" dirty="0" smtClean="0">
              <a:solidFill>
                <a:srgbClr val="000000"/>
              </a:solidFill>
              <a:ea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lang="ca-ES" b="1" spc="-1" dirty="0" smtClean="0">
                <a:solidFill>
                  <a:srgbClr val="000000"/>
                </a:solidFill>
                <a:ea typeface="Arial"/>
              </a:rPr>
              <a:t>Transferència </a:t>
            </a:r>
            <a:r>
              <a:rPr lang="ca-ES" b="1" spc="-1" dirty="0">
                <a:solidFill>
                  <a:srgbClr val="000000"/>
                </a:solidFill>
                <a:ea typeface="Arial"/>
              </a:rPr>
              <a:t>corrent: 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1.695.104€, un </a:t>
            </a:r>
            <a:r>
              <a:rPr lang="ca-ES" spc="-1" dirty="0">
                <a:solidFill>
                  <a:srgbClr val="000000"/>
                </a:solidFill>
                <a:ea typeface="Arial"/>
              </a:rPr>
              <a:t>2,8% 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més que al 2019. L’aportació al Fons </a:t>
            </a:r>
            <a:r>
              <a:rPr lang="ca-ES" spc="-1" dirty="0" err="1" smtClean="0">
                <a:solidFill>
                  <a:srgbClr val="000000"/>
                </a:solidFill>
                <a:ea typeface="Arial"/>
              </a:rPr>
              <a:t>Pitiús</a:t>
            </a:r>
            <a:r>
              <a:rPr lang="ca-ES" spc="-1" dirty="0" smtClean="0">
                <a:solidFill>
                  <a:srgbClr val="000000"/>
                </a:solidFill>
                <a:ea typeface="Arial"/>
              </a:rPr>
              <a:t> arriba al 0,7%. Ajuts als lloguers i assistencials</a:t>
            </a:r>
            <a:endParaRPr lang="ca-ES" spc="-1" dirty="0">
              <a:solidFill>
                <a:srgbClr val="000000"/>
              </a:solidFill>
            </a:endParaRPr>
          </a:p>
          <a:p>
            <a:pPr marL="1028880" lvl="2">
              <a:lnSpc>
                <a:spcPct val="115000"/>
              </a:lnSpc>
              <a:buClr>
                <a:srgbClr val="000000"/>
              </a:buClr>
            </a:pPr>
            <a:endParaRPr lang="ca-ES" sz="20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lang="ca-E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Shape 1"/>
          <p:cNvSpPr txBox="1"/>
          <p:nvPr/>
        </p:nvSpPr>
        <p:spPr>
          <a:xfrm>
            <a:off x="224280" y="184680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s-ES" sz="2800" spc="-1" dirty="0" smtClean="0">
                <a:solidFill>
                  <a:srgbClr val="000000"/>
                </a:solidFill>
                <a:latin typeface="Arial"/>
              </a:rPr>
              <a:t>DESPESA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2"/>
            </a:gs>
            <a:gs pos="31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563100003"/>
              </p:ext>
            </p:extLst>
          </p:nvPr>
        </p:nvGraphicFramePr>
        <p:xfrm>
          <a:off x="457200" y="1203480"/>
          <a:ext cx="3311236" cy="2982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106457"/>
              </p:ext>
            </p:extLst>
          </p:nvPr>
        </p:nvGraphicFramePr>
        <p:xfrm>
          <a:off x="3865418" y="12034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" name="TextShape 1"/>
          <p:cNvSpPr txBox="1"/>
          <p:nvPr/>
        </p:nvSpPr>
        <p:spPr>
          <a:xfrm>
            <a:off x="322956" y="171523"/>
            <a:ext cx="8520120" cy="57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tIns="91440" bIns="91440"/>
          <a:lstStyle/>
          <a:p>
            <a:pPr>
              <a:lnSpc>
                <a:spcPct val="100000"/>
              </a:lnSpc>
            </a:pPr>
            <a:r>
              <a:rPr lang="es-ES" sz="2800" spc="-1" dirty="0" smtClean="0">
                <a:solidFill>
                  <a:srgbClr val="000000"/>
                </a:solidFill>
                <a:latin typeface="Arial"/>
              </a:rPr>
              <a:t>DESPESA</a:t>
            </a:r>
            <a:endParaRPr lang="ca-ES" sz="280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520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604</Words>
  <Application>Microsoft Office PowerPoint</Application>
  <PresentationFormat>Presentación en pantalla (16:9)</PresentationFormat>
  <Paragraphs>100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Calibri</vt:lpstr>
      <vt:lpstr>DejaVu Sans</vt:lpstr>
      <vt:lpstr>Symbol</vt:lpstr>
      <vt:lpstr>Times New Roman</vt:lpstr>
      <vt:lpstr>Trebuchet MS</vt:lpstr>
      <vt:lpstr>Wingdings</vt:lpstr>
      <vt:lpstr>Wingdings 3</vt:lpstr>
      <vt:lpstr>Office Theme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Pressupostos Ajuntament de Sant Josep 2019</dc:title>
  <dc:subject/>
  <dc:creator>Premsa</dc:creator>
  <dc:description/>
  <cp:lastModifiedBy>Javier</cp:lastModifiedBy>
  <cp:revision>61</cp:revision>
  <cp:lastPrinted>2018-11-21T09:52:31Z</cp:lastPrinted>
  <dcterms:modified xsi:type="dcterms:W3CDTF">2019-11-15T13:24:37Z</dcterms:modified>
  <dc:language>ca-ES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Presentación en pantalla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